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Slab"/>
      <p:regular r:id="rId19"/>
      <p:bold r:id="rId20"/>
    </p:embeddedFont>
    <p:embeddedFont>
      <p:font typeface="Raleway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bold.fntdata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Slab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6f75fc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6f75fc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8b3fe9a2d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98b3fe9a2d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8b3fe9a2d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98b3fe9a2d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98b3fe9a2d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98b3fe9a2d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98b3fe9a2d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98b3fe9a2d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75fce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75fce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75fce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75fc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75fceb_0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75fce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98b3fe9a2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98b3fe9a2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98b3fe9a2d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98b3fe9a2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98b3fe9a2d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98b3fe9a2d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98b3fe9a2d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98b3fe9a2d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8b3fe9a2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8b3fe9a2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0365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latin typeface="Raleway"/>
                <a:ea typeface="Raleway"/>
                <a:cs typeface="Raleway"/>
                <a:sym typeface="Raleway"/>
              </a:rPr>
              <a:t>Online Pharmacy Management System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28970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Adwait Hegde         •   2019130019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Kashish Jain             •   2019130022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Manthan Juthani   •   2019130028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/>
        </p:nvSpPr>
        <p:spPr>
          <a:xfrm>
            <a:off x="3168000" y="32232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BC34A"/>
                </a:solidFill>
                <a:latin typeface="Roboto Slab"/>
                <a:ea typeface="Roboto Slab"/>
                <a:cs typeface="Roboto Slab"/>
                <a:sym typeface="Roboto Slab"/>
              </a:rPr>
              <a:t>Pharmacy </a:t>
            </a:r>
            <a:r>
              <a:rPr lang="en" sz="2400">
                <a:solidFill>
                  <a:srgbClr val="8BC34A"/>
                </a:solidFill>
                <a:latin typeface="Roboto Slab"/>
                <a:ea typeface="Roboto Slab"/>
                <a:cs typeface="Roboto Slab"/>
                <a:sym typeface="Roboto Slab"/>
              </a:rPr>
              <a:t>Table</a:t>
            </a:r>
            <a:endParaRPr sz="2400">
              <a:solidFill>
                <a:srgbClr val="8BC34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3332300" y="244857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BC34A"/>
                </a:solidFill>
                <a:latin typeface="Roboto Slab"/>
                <a:ea typeface="Roboto Slab"/>
                <a:cs typeface="Roboto Slab"/>
                <a:sym typeface="Roboto Slab"/>
              </a:rPr>
              <a:t>Medicine </a:t>
            </a:r>
            <a:r>
              <a:rPr lang="en" sz="2400">
                <a:solidFill>
                  <a:srgbClr val="8BC34A"/>
                </a:solidFill>
                <a:latin typeface="Roboto Slab"/>
                <a:ea typeface="Roboto Slab"/>
                <a:cs typeface="Roboto Slab"/>
                <a:sym typeface="Roboto Slab"/>
              </a:rPr>
              <a:t>Table</a:t>
            </a:r>
            <a:endParaRPr sz="2400">
              <a:solidFill>
                <a:srgbClr val="8BC34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55" name="Google Shape;155;p22"/>
          <p:cNvPicPr preferRelativeResize="0"/>
          <p:nvPr/>
        </p:nvPicPr>
        <p:blipFill rotWithShape="1">
          <a:blip r:embed="rId3">
            <a:alphaModFix/>
          </a:blip>
          <a:srcRect b="79055" l="0" r="40810" t="3110"/>
          <a:stretch/>
        </p:blipFill>
        <p:spPr>
          <a:xfrm>
            <a:off x="1865963" y="1342950"/>
            <a:ext cx="5412099" cy="91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 rotWithShape="1">
          <a:blip r:embed="rId4">
            <a:alphaModFix/>
          </a:blip>
          <a:srcRect b="54457" l="0" r="7390" t="21861"/>
          <a:stretch/>
        </p:blipFill>
        <p:spPr>
          <a:xfrm>
            <a:off x="726788" y="3393025"/>
            <a:ext cx="7690426" cy="110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/>
        </p:nvSpPr>
        <p:spPr>
          <a:xfrm>
            <a:off x="3168000" y="96692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BC34A"/>
                </a:solidFill>
                <a:latin typeface="Roboto Slab"/>
                <a:ea typeface="Roboto Slab"/>
                <a:cs typeface="Roboto Slab"/>
                <a:sym typeface="Roboto Slab"/>
              </a:rPr>
              <a:t>Transaction </a:t>
            </a:r>
            <a:r>
              <a:rPr lang="en" sz="2400">
                <a:solidFill>
                  <a:srgbClr val="8BC34A"/>
                </a:solidFill>
                <a:latin typeface="Roboto Slab"/>
                <a:ea typeface="Roboto Slab"/>
                <a:cs typeface="Roboto Slab"/>
                <a:sym typeface="Roboto Slab"/>
              </a:rPr>
              <a:t>Table</a:t>
            </a:r>
            <a:endParaRPr sz="2400">
              <a:solidFill>
                <a:srgbClr val="8BC34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62" name="Google Shape;162;p23"/>
          <p:cNvPicPr preferRelativeResize="0"/>
          <p:nvPr/>
        </p:nvPicPr>
        <p:blipFill rotWithShape="1">
          <a:blip r:embed="rId3">
            <a:alphaModFix/>
          </a:blip>
          <a:srcRect b="42032" l="0" r="67688" t="32889"/>
          <a:stretch/>
        </p:blipFill>
        <p:spPr>
          <a:xfrm>
            <a:off x="2707625" y="1953925"/>
            <a:ext cx="3728750" cy="162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387900" y="1441625"/>
            <a:ext cx="4392900" cy="3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INVOICE_NO,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customer.first_name,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medicine.name,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medicine.unit_price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transact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 medicine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ON transact.ITEM_CODE = medicine.id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 customer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ON transact.CID = customer.CID;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Query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69" name="Google Shape;169;p24"/>
          <p:cNvPicPr preferRelativeResize="0"/>
          <p:nvPr/>
        </p:nvPicPr>
        <p:blipFill rotWithShape="1">
          <a:blip r:embed="rId3">
            <a:alphaModFix/>
          </a:blip>
          <a:srcRect b="21277" l="0" r="70022" t="57137"/>
          <a:stretch/>
        </p:blipFill>
        <p:spPr>
          <a:xfrm>
            <a:off x="3357375" y="1380275"/>
            <a:ext cx="5224076" cy="21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68600" y="-84400"/>
            <a:ext cx="9561826" cy="5378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5"/>
          <p:cNvSpPr txBox="1"/>
          <p:nvPr>
            <p:ph idx="4294967295" type="ctrTitle"/>
          </p:nvPr>
        </p:nvSpPr>
        <p:spPr>
          <a:xfrm>
            <a:off x="4736225" y="2820750"/>
            <a:ext cx="3405000" cy="8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dk2"/>
                </a:solidFill>
              </a:rPr>
              <a:t>Thank you!</a:t>
            </a:r>
            <a:endParaRPr sz="4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idx="2" type="body"/>
          </p:nvPr>
        </p:nvSpPr>
        <p:spPr>
          <a:xfrm>
            <a:off x="4754050" y="590900"/>
            <a:ext cx="4230600" cy="41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 u="sng">
                <a:solidFill>
                  <a:schemeClr val="accent5"/>
                </a:solidFill>
              </a:rPr>
              <a:t>Title:</a:t>
            </a:r>
            <a:br>
              <a:rPr lang="en"/>
            </a:br>
            <a:r>
              <a:rPr b="1" lang="en">
                <a:latin typeface="Raleway"/>
                <a:ea typeface="Raleway"/>
                <a:cs typeface="Raleway"/>
                <a:sym typeface="Raleway"/>
              </a:rPr>
              <a:t>Online Pharmacy Management System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None/>
            </a:pPr>
            <a:r>
              <a:rPr lang="en" u="sng">
                <a:solidFill>
                  <a:schemeClr val="accent5"/>
                </a:solidFill>
              </a:rPr>
              <a:t>Problem Statement:</a:t>
            </a:r>
            <a:br>
              <a:rPr lang="en"/>
            </a:br>
            <a:r>
              <a:rPr lang="en"/>
              <a:t>A database application software that can be used by a patient (customer) that keep records of all the user and their past transactions of their medicines along with the information of medicines &amp; prescriptions, and many other features.</a:t>
            </a:r>
            <a:endParaRPr/>
          </a:p>
        </p:txBody>
      </p:sp>
      <p:sp>
        <p:nvSpPr>
          <p:cNvPr id="70" name="Google Shape;70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951250"/>
            <a:ext cx="1848600" cy="10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1593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ER Diagram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8400" y="3599100"/>
            <a:ext cx="3050400" cy="171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801" y="184800"/>
            <a:ext cx="6476927" cy="45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/>
          <p:nvPr/>
        </p:nvSpPr>
        <p:spPr>
          <a:xfrm>
            <a:off x="0" y="0"/>
            <a:ext cx="9161100" cy="202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Main Tables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5" name="Google Shape;85;p16"/>
          <p:cNvSpPr txBox="1"/>
          <p:nvPr>
            <p:ph idx="4294967295" type="body"/>
          </p:nvPr>
        </p:nvSpPr>
        <p:spPr>
          <a:xfrm>
            <a:off x="164950" y="28803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>
                <a:solidFill>
                  <a:schemeClr val="accent5"/>
                </a:solidFill>
              </a:rPr>
              <a:t>Customer</a:t>
            </a:r>
            <a:endParaRPr sz="2100">
              <a:solidFill>
                <a:schemeClr val="accent5"/>
              </a:solidFill>
            </a:endParaRPr>
          </a:p>
        </p:txBody>
      </p:sp>
      <p:cxnSp>
        <p:nvCxnSpPr>
          <p:cNvPr id="86" name="Google Shape;86;p16"/>
          <p:cNvCxnSpPr/>
          <p:nvPr/>
        </p:nvCxnSpPr>
        <p:spPr>
          <a:xfrm>
            <a:off x="1118175" y="331649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Google Shape;87;p16"/>
          <p:cNvSpPr txBox="1"/>
          <p:nvPr>
            <p:ph idx="4294967295" type="body"/>
          </p:nvPr>
        </p:nvSpPr>
        <p:spPr>
          <a:xfrm>
            <a:off x="164925" y="34130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User ID, password and all other personal details like address, phone number etc.</a:t>
            </a:r>
            <a:endParaRPr sz="1100"/>
          </a:p>
        </p:txBody>
      </p:sp>
      <p:sp>
        <p:nvSpPr>
          <p:cNvPr id="88" name="Google Shape;88;p16"/>
          <p:cNvSpPr txBox="1"/>
          <p:nvPr>
            <p:ph idx="4294967295" type="body"/>
          </p:nvPr>
        </p:nvSpPr>
        <p:spPr>
          <a:xfrm>
            <a:off x="2374559" y="28803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>
                <a:solidFill>
                  <a:schemeClr val="accent5"/>
                </a:solidFill>
              </a:rPr>
              <a:t>Pharmacy</a:t>
            </a:r>
            <a:endParaRPr sz="2100">
              <a:solidFill>
                <a:schemeClr val="accent5"/>
              </a:solidFill>
            </a:endParaRPr>
          </a:p>
        </p:txBody>
      </p:sp>
      <p:cxnSp>
        <p:nvCxnSpPr>
          <p:cNvPr id="89" name="Google Shape;89;p16"/>
          <p:cNvCxnSpPr/>
          <p:nvPr/>
        </p:nvCxnSpPr>
        <p:spPr>
          <a:xfrm>
            <a:off x="3327800" y="429917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16"/>
          <p:cNvSpPr txBox="1"/>
          <p:nvPr>
            <p:ph idx="4294967295" type="body"/>
          </p:nvPr>
        </p:nvSpPr>
        <p:spPr>
          <a:xfrm>
            <a:off x="2374545" y="34130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Pharmacy ID, Pharmacy Name, and other details like address </a:t>
            </a:r>
            <a:endParaRPr sz="1100"/>
          </a:p>
        </p:txBody>
      </p:sp>
      <p:sp>
        <p:nvSpPr>
          <p:cNvPr id="91" name="Google Shape;91;p16"/>
          <p:cNvSpPr txBox="1"/>
          <p:nvPr>
            <p:ph idx="4294967295" type="body"/>
          </p:nvPr>
        </p:nvSpPr>
        <p:spPr>
          <a:xfrm>
            <a:off x="4584180" y="28803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>
                <a:solidFill>
                  <a:schemeClr val="accent5"/>
                </a:solidFill>
              </a:rPr>
              <a:t>Medicine</a:t>
            </a:r>
            <a:endParaRPr sz="2100">
              <a:solidFill>
                <a:schemeClr val="accent5"/>
              </a:solidFill>
            </a:endParaRPr>
          </a:p>
        </p:txBody>
      </p:sp>
      <p:cxnSp>
        <p:nvCxnSpPr>
          <p:cNvPr id="92" name="Google Shape;92;p16"/>
          <p:cNvCxnSpPr/>
          <p:nvPr/>
        </p:nvCxnSpPr>
        <p:spPr>
          <a:xfrm>
            <a:off x="5554075" y="429917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" name="Google Shape;93;p16"/>
          <p:cNvSpPr txBox="1"/>
          <p:nvPr>
            <p:ph idx="4294967295" type="body"/>
          </p:nvPr>
        </p:nvSpPr>
        <p:spPr>
          <a:xfrm>
            <a:off x="4584169" y="34130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Medicine ID, Name, Dosage, Effect, Side-Effects, and other details like Exp Date and generic name</a:t>
            </a:r>
            <a:endParaRPr sz="1100"/>
          </a:p>
        </p:txBody>
      </p:sp>
      <p:sp>
        <p:nvSpPr>
          <p:cNvPr id="94" name="Google Shape;94;p16"/>
          <p:cNvSpPr txBox="1"/>
          <p:nvPr>
            <p:ph idx="4294967295" type="body"/>
          </p:nvPr>
        </p:nvSpPr>
        <p:spPr>
          <a:xfrm>
            <a:off x="6793801" y="28803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>
                <a:solidFill>
                  <a:schemeClr val="accent5"/>
                </a:solidFill>
              </a:rPr>
              <a:t>Transaction</a:t>
            </a:r>
            <a:endParaRPr sz="2100">
              <a:solidFill>
                <a:schemeClr val="accent5"/>
              </a:solidFill>
            </a:endParaRPr>
          </a:p>
        </p:txBody>
      </p:sp>
      <p:cxnSp>
        <p:nvCxnSpPr>
          <p:cNvPr id="95" name="Google Shape;95;p16"/>
          <p:cNvCxnSpPr/>
          <p:nvPr/>
        </p:nvCxnSpPr>
        <p:spPr>
          <a:xfrm>
            <a:off x="7747050" y="429917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16"/>
          <p:cNvSpPr txBox="1"/>
          <p:nvPr>
            <p:ph idx="4294967295" type="body"/>
          </p:nvPr>
        </p:nvSpPr>
        <p:spPr>
          <a:xfrm>
            <a:off x="6793795" y="34130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Transaction ID, Customer ID, Item Code, and </a:t>
            </a:r>
            <a:r>
              <a:rPr lang="en" sz="1100"/>
              <a:t>whether</a:t>
            </a:r>
            <a:r>
              <a:rPr lang="en" sz="1100"/>
              <a:t> the transaction was </a:t>
            </a:r>
            <a:r>
              <a:rPr lang="en" sz="1100"/>
              <a:t>successful</a:t>
            </a:r>
            <a:r>
              <a:rPr lang="en" sz="1100"/>
              <a:t>  or failed</a:t>
            </a:r>
            <a:endParaRPr sz="1100"/>
          </a:p>
        </p:txBody>
      </p:sp>
      <p:cxnSp>
        <p:nvCxnSpPr>
          <p:cNvPr id="97" name="Google Shape;97;p16"/>
          <p:cNvCxnSpPr/>
          <p:nvPr/>
        </p:nvCxnSpPr>
        <p:spPr>
          <a:xfrm>
            <a:off x="3327800" y="331649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" name="Google Shape;98;p16"/>
          <p:cNvCxnSpPr/>
          <p:nvPr/>
        </p:nvCxnSpPr>
        <p:spPr>
          <a:xfrm>
            <a:off x="5554075" y="331649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" name="Google Shape;99;p16"/>
          <p:cNvCxnSpPr/>
          <p:nvPr/>
        </p:nvCxnSpPr>
        <p:spPr>
          <a:xfrm>
            <a:off x="7747050" y="331649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" name="Google Shape;100;p16"/>
          <p:cNvCxnSpPr/>
          <p:nvPr/>
        </p:nvCxnSpPr>
        <p:spPr>
          <a:xfrm>
            <a:off x="1202225" y="429917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1" name="Google Shape;101;p16"/>
          <p:cNvGrpSpPr/>
          <p:nvPr/>
        </p:nvGrpSpPr>
        <p:grpSpPr>
          <a:xfrm>
            <a:off x="431475" y="1214025"/>
            <a:ext cx="1644325" cy="1644300"/>
            <a:chOff x="431475" y="1351550"/>
            <a:chExt cx="1644325" cy="1644300"/>
          </a:xfrm>
        </p:grpSpPr>
        <p:sp>
          <p:nvSpPr>
            <p:cNvPr id="102" name="Google Shape;102;p16"/>
            <p:cNvSpPr/>
            <p:nvPr/>
          </p:nvSpPr>
          <p:spPr>
            <a:xfrm>
              <a:off x="431500" y="1351550"/>
              <a:ext cx="1644300" cy="1644300"/>
            </a:xfrm>
            <a:prstGeom prst="ellipse">
              <a:avLst/>
            </a:prstGeom>
            <a:solidFill>
              <a:srgbClr val="558B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Cartoonish illustration of a woman with purple hair"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 b="0" l="-6205" r="-6216" t="-12422"/>
            <a:stretch/>
          </p:blipFill>
          <p:spPr>
            <a:xfrm>
              <a:off x="431475" y="1351550"/>
              <a:ext cx="1644300" cy="1644300"/>
            </a:xfrm>
            <a:prstGeom prst="ellipse">
              <a:avLst/>
            </a:prstGeom>
            <a:noFill/>
            <a:ln>
              <a:noFill/>
            </a:ln>
          </p:spPr>
        </p:pic>
      </p:grpSp>
      <p:sp>
        <p:nvSpPr>
          <p:cNvPr id="104" name="Google Shape;104;p16"/>
          <p:cNvSpPr/>
          <p:nvPr/>
        </p:nvSpPr>
        <p:spPr>
          <a:xfrm>
            <a:off x="2649463" y="1199150"/>
            <a:ext cx="1644300" cy="1644300"/>
          </a:xfrm>
          <a:prstGeom prst="ellipse">
            <a:avLst/>
          </a:prstGeom>
          <a:solidFill>
            <a:srgbClr val="558B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4867425" y="1214025"/>
            <a:ext cx="1644300" cy="1644300"/>
          </a:xfrm>
          <a:prstGeom prst="ellipse">
            <a:avLst/>
          </a:prstGeom>
          <a:solidFill>
            <a:srgbClr val="558B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7085400" y="1214025"/>
            <a:ext cx="1644300" cy="1644300"/>
          </a:xfrm>
          <a:prstGeom prst="ellipse">
            <a:avLst/>
          </a:prstGeom>
          <a:solidFill>
            <a:srgbClr val="558B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1950" y="1297163"/>
            <a:ext cx="1448275" cy="144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5450" y="1719389"/>
            <a:ext cx="1448275" cy="814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9664" y="1544211"/>
            <a:ext cx="983900" cy="9839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87900" y="1441625"/>
            <a:ext cx="4392900" cy="3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table customer (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CID varchar(8) PRIMARY KEY check(CID like 'C%'),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first_name varchar(20) not null,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middle_name varchar(20),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sur_name varchar(20),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street varchar(20) not null,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city varchar(20) not null,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pincode int not null,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state varchar(20),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gender char(1) check( gender in ('M', 'F', 'O')),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phone decimal(10, 0) unique,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password varchar(15),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DOB date,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age decimal(4, 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 rotWithShape="1">
          <a:blip r:embed="rId3">
            <a:alphaModFix/>
          </a:blip>
          <a:srcRect b="54302" l="0" r="61044" t="4067"/>
          <a:stretch/>
        </p:blipFill>
        <p:spPr>
          <a:xfrm>
            <a:off x="4419475" y="1652125"/>
            <a:ext cx="4067975" cy="244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Customer Table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87900" y="1365425"/>
            <a:ext cx="43929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TABLE generic(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generic_id INT PRIMARY KEY,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generic_name VARCHAR(100)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);</a:t>
            </a:r>
            <a:endParaRPr/>
          </a:p>
        </p:txBody>
      </p:sp>
      <p:sp>
        <p:nvSpPr>
          <p:cNvPr id="122" name="Google Shape;122;p18"/>
          <p:cNvSpPr txBox="1"/>
          <p:nvPr>
            <p:ph type="title"/>
          </p:nvPr>
        </p:nvSpPr>
        <p:spPr>
          <a:xfrm>
            <a:off x="387900" y="56903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Generic </a:t>
            </a:r>
            <a:r>
              <a:rPr lang="en">
                <a:solidFill>
                  <a:schemeClr val="accent5"/>
                </a:solidFill>
              </a:rPr>
              <a:t>Table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 rotWithShape="1">
          <a:blip r:embed="rId3">
            <a:alphaModFix/>
          </a:blip>
          <a:srcRect b="35566" l="0" r="61044" t="45284"/>
          <a:stretch/>
        </p:blipFill>
        <p:spPr>
          <a:xfrm>
            <a:off x="4910525" y="1267050"/>
            <a:ext cx="3352700" cy="92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87900" y="3202625"/>
            <a:ext cx="43929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TABLE pharmacy (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PNAME VARCHAR(20),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STREET_NAME varchar(50),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CITY varchar(20),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PINCODE int,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STATE varchar(20),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PID varchar(10) PRIMARY 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 txBox="1"/>
          <p:nvPr>
            <p:ph type="title"/>
          </p:nvPr>
        </p:nvSpPr>
        <p:spPr>
          <a:xfrm>
            <a:off x="387900" y="24690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Pharmacy </a:t>
            </a:r>
            <a:r>
              <a:rPr lang="en">
                <a:solidFill>
                  <a:schemeClr val="accent5"/>
                </a:solidFill>
              </a:rPr>
              <a:t>Table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26" name="Google Shape;126;p18"/>
          <p:cNvPicPr preferRelativeResize="0"/>
          <p:nvPr/>
        </p:nvPicPr>
        <p:blipFill rotWithShape="1">
          <a:blip r:embed="rId3">
            <a:alphaModFix/>
          </a:blip>
          <a:srcRect b="8642" l="0" r="61980" t="64715"/>
          <a:stretch/>
        </p:blipFill>
        <p:spPr>
          <a:xfrm>
            <a:off x="4910525" y="3149025"/>
            <a:ext cx="3352700" cy="128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387900" y="1365425"/>
            <a:ext cx="4392900" cy="3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TABLE medicine(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exp_date DATE,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unit_price DECIMAL(6, 2),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prescription TINYINT(1),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effect VARCHAR(100),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side_effect VARCHAR(100),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dose VARCHAR(100),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name VARCHAR(100),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brand VARCHAR(100),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stock INT,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id INT PRIMARY KEY,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generic_id INT,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pharmacy_id varchar(10),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FOREIGN KEY(generic_id) REFERENCES generic(generic_id),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FOREIGN KEY(pharmacy_id) REFERENCES pharmacy(PID)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Medicine </a:t>
            </a:r>
            <a:r>
              <a:rPr lang="en">
                <a:solidFill>
                  <a:schemeClr val="accent5"/>
                </a:solidFill>
              </a:rPr>
              <a:t>Table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33" name="Google Shape;133;p19"/>
          <p:cNvPicPr preferRelativeResize="0"/>
          <p:nvPr/>
        </p:nvPicPr>
        <p:blipFill rotWithShape="1">
          <a:blip r:embed="rId3">
            <a:alphaModFix/>
          </a:blip>
          <a:srcRect b="6620" l="0" r="60735" t="52179"/>
          <a:stretch/>
        </p:blipFill>
        <p:spPr>
          <a:xfrm>
            <a:off x="4212400" y="1418426"/>
            <a:ext cx="4000488" cy="235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387900" y="1356373"/>
            <a:ext cx="4392900" cy="3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TABLE transact(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CID varchar(8),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INVOICE_NO VARCHAR(10),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SUCCESS TINYINT(1),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TID varchar(10) PRIMARY KEY,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ITEM_CODE INT,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FOREIGN KEY(ITEM_CODE) REFERENCES medicine(id),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FOREIGN KEY(CID) REFERENCES customer(CID)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Transaction </a:t>
            </a:r>
            <a:r>
              <a:rPr lang="en">
                <a:solidFill>
                  <a:schemeClr val="accent5"/>
                </a:solidFill>
              </a:rPr>
              <a:t>Table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 rotWithShape="1">
          <a:blip r:embed="rId3">
            <a:alphaModFix/>
          </a:blip>
          <a:srcRect b="26589" l="0" r="57567" t="47625"/>
          <a:stretch/>
        </p:blipFill>
        <p:spPr>
          <a:xfrm>
            <a:off x="4703125" y="1683650"/>
            <a:ext cx="3714550" cy="126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/>
        </p:nvSpPr>
        <p:spPr>
          <a:xfrm>
            <a:off x="3168000" y="32232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BC34A"/>
                </a:solidFill>
                <a:latin typeface="Roboto Slab"/>
                <a:ea typeface="Roboto Slab"/>
                <a:cs typeface="Roboto Slab"/>
                <a:sym typeface="Roboto Slab"/>
              </a:rPr>
              <a:t>Customer Table</a:t>
            </a:r>
            <a:endParaRPr sz="2400">
              <a:solidFill>
                <a:srgbClr val="8BC34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b="53481" l="0" r="2704" t="18342"/>
          <a:stretch/>
        </p:blipFill>
        <p:spPr>
          <a:xfrm>
            <a:off x="1065725" y="1235525"/>
            <a:ext cx="7341150" cy="119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1"/>
          <p:cNvPicPr preferRelativeResize="0"/>
          <p:nvPr/>
        </p:nvPicPr>
        <p:blipFill rotWithShape="1">
          <a:blip r:embed="rId4">
            <a:alphaModFix/>
          </a:blip>
          <a:srcRect b="77859" l="0" r="77744" t="4266"/>
          <a:stretch/>
        </p:blipFill>
        <p:spPr>
          <a:xfrm>
            <a:off x="3606075" y="3540325"/>
            <a:ext cx="2260450" cy="102065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 txBox="1"/>
          <p:nvPr/>
        </p:nvSpPr>
        <p:spPr>
          <a:xfrm>
            <a:off x="3332300" y="267717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BC34A"/>
                </a:solidFill>
                <a:latin typeface="Roboto Slab"/>
                <a:ea typeface="Roboto Slab"/>
                <a:cs typeface="Roboto Slab"/>
                <a:sym typeface="Roboto Slab"/>
              </a:rPr>
              <a:t>Generic </a:t>
            </a:r>
            <a:r>
              <a:rPr lang="en" sz="2400">
                <a:solidFill>
                  <a:srgbClr val="8BC34A"/>
                </a:solidFill>
                <a:latin typeface="Roboto Slab"/>
                <a:ea typeface="Roboto Slab"/>
                <a:cs typeface="Roboto Slab"/>
                <a:sym typeface="Roboto Slab"/>
              </a:rPr>
              <a:t>Table</a:t>
            </a:r>
            <a:endParaRPr sz="2400">
              <a:solidFill>
                <a:srgbClr val="8BC34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